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9" r:id="rId4"/>
    <p:sldId id="257" r:id="rId5"/>
    <p:sldId id="267" r:id="rId6"/>
    <p:sldId id="260" r:id="rId7"/>
    <p:sldId id="261" r:id="rId8"/>
    <p:sldId id="265" r:id="rId9"/>
    <p:sldId id="262" r:id="rId10"/>
    <p:sldId id="266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82B"/>
    <a:srgbClr val="C75806"/>
    <a:srgbClr val="000000"/>
    <a:srgbClr val="00499F"/>
    <a:srgbClr val="0CC1E0"/>
    <a:srgbClr val="1B00FE"/>
    <a:srgbClr val="FFFFFF"/>
    <a:srgbClr val="EBA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3" autoAdjust="0"/>
    <p:restoredTop sz="94648" autoAdjust="0"/>
  </p:normalViewPr>
  <p:slideViewPr>
    <p:cSldViewPr>
      <p:cViewPr varScale="1">
        <p:scale>
          <a:sx n="62" d="100"/>
          <a:sy n="62" d="100"/>
        </p:scale>
        <p:origin x="724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41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6ADA7966-9D79-43EE-9EB1-7F9F10B20C5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461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11638" y="5300663"/>
            <a:ext cx="4535487" cy="12239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noProof="0"/>
              <a:t>Образец заголовка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5876925"/>
            <a:ext cx="3384550" cy="6477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latin typeface="Futura LT Book" pitchFamily="2" charset="0"/>
              </a:defRPr>
            </a:lvl1pPr>
          </a:lstStyle>
          <a:p>
            <a:pPr lvl="0"/>
            <a:r>
              <a:rPr lang="ru-RU" noProof="0"/>
              <a:t>Образец подзаголовка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797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6688" y="1341438"/>
            <a:ext cx="1943100" cy="51831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4213" y="1341438"/>
            <a:ext cx="5680075" cy="51831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16786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195A7-180E-4E6E-BEF7-9AB27D77DFD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549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25670-BAE8-4D2B-984F-0E5C562CB65C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370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388D0E-6CFC-43C9-A518-C50F4C3FD0FC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359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9FD55-B4D9-417B-9EFD-151D144EB34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67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1D41D7-8FAE-4397-8E15-8A3AF8E9A0CA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04DB1-3E94-4293-A1DD-DA5C3761BFE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658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891F97-C5B9-42D0-BAD7-6F2CEC0661F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470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CF40E-7AC0-44BB-ADB0-EA4B47AE756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3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83336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7AB04D-BF3C-4618-9F87-51BBAD24E88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461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E927E-2620-4039-87B2-4DFB9FC910E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081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DFDA1-739E-43ED-8A8C-4F05A030D68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87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1097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4213" y="2636838"/>
            <a:ext cx="3811587" cy="3887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636838"/>
            <a:ext cx="3811588" cy="3887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1929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4076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9868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65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5067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2040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341438"/>
            <a:ext cx="77755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2636838"/>
            <a:ext cx="777557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BF122B47-E75C-46A6-8599-5BABE914B720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923928" y="5085184"/>
            <a:ext cx="4896544" cy="1511300"/>
          </a:xfrm>
        </p:spPr>
        <p:txBody>
          <a:bodyPr/>
          <a:lstStyle/>
          <a:p>
            <a:r>
              <a:rPr lang="en-US" dirty="0"/>
              <a:t>Forest Fire Simulation – Weather and Topographical Related Factors</a:t>
            </a:r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539552" y="5639221"/>
            <a:ext cx="3184525" cy="403225"/>
          </a:xfrm>
        </p:spPr>
        <p:txBody>
          <a:bodyPr/>
          <a:lstStyle/>
          <a:p>
            <a:r>
              <a:rPr lang="en-US" dirty="0"/>
              <a:t>Antonio Jordan</a:t>
            </a:r>
          </a:p>
          <a:p>
            <a:r>
              <a:rPr lang="en-US" dirty="0"/>
              <a:t>CSC 59866 – Senior Project Design I</a:t>
            </a:r>
            <a:endParaRPr lang="uk-U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75C63B-8CE3-4C0F-88DD-E885B57F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17BB66-C7A9-4D3D-8977-7BDC8E0B2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 humidity and rain can slow or stop fire spread</a:t>
            </a:r>
          </a:p>
          <a:p>
            <a:r>
              <a:rPr lang="en-US" dirty="0"/>
              <a:t>Added probability for rain</a:t>
            </a:r>
          </a:p>
          <a:p>
            <a:r>
              <a:rPr lang="en-US" dirty="0"/>
              <a:t>Added rule to slow fire spread</a:t>
            </a:r>
          </a:p>
        </p:txBody>
      </p:sp>
      <p:pic>
        <p:nvPicPr>
          <p:cNvPr id="10" name="forest_fire_humidity">
            <a:hlinkClick r:id="" action="ppaction://media"/>
            <a:extLst>
              <a:ext uri="{FF2B5EF4-FFF2-40B4-BE49-F238E27FC236}">
                <a16:creationId xmlns:a16="http://schemas.microsoft.com/office/drawing/2014/main" id="{3896B70A-C91B-41B5-A5C1-348180361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202" y="2708920"/>
            <a:ext cx="4002120" cy="300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0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6E0C-BBC6-4943-BF15-74307167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AA93F-01E1-4C3D-9F7E-F928E3D842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Temperature and humidity</a:t>
            </a:r>
          </a:p>
          <a:p>
            <a:r>
              <a:rPr lang="en-US" dirty="0"/>
              <a:t>Adjusting interval</a:t>
            </a:r>
          </a:p>
          <a:p>
            <a:r>
              <a:rPr lang="en-US" dirty="0"/>
              <a:t>Temperature, barriers, and wind</a:t>
            </a:r>
          </a:p>
          <a:p>
            <a:r>
              <a:rPr lang="en-US" dirty="0"/>
              <a:t>Spotting</a:t>
            </a:r>
          </a:p>
        </p:txBody>
      </p:sp>
      <p:pic>
        <p:nvPicPr>
          <p:cNvPr id="6" name="forest_fire_temp_humidity">
            <a:hlinkClick r:id="" action="ppaction://media"/>
            <a:extLst>
              <a:ext uri="{FF2B5EF4-FFF2-40B4-BE49-F238E27FC236}">
                <a16:creationId xmlns:a16="http://schemas.microsoft.com/office/drawing/2014/main" id="{1E52F155-FE60-4CB4-98A4-A06A7E30F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39952" y="2554620"/>
            <a:ext cx="4832846" cy="36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8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est_fire_temp_wind_barrier">
            <a:hlinkClick r:id="" action="ppaction://media"/>
            <a:extLst>
              <a:ext uri="{FF2B5EF4-FFF2-40B4-BE49-F238E27FC236}">
                <a16:creationId xmlns:a16="http://schemas.microsoft.com/office/drawing/2014/main" id="{F1AC701C-2540-4A18-9471-35002060F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250" y="457200"/>
            <a:ext cx="79375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404813"/>
            <a:ext cx="6767513" cy="1079500"/>
          </a:xfrm>
        </p:spPr>
        <p:txBody>
          <a:bodyPr/>
          <a:lstStyle/>
          <a:p>
            <a:r>
              <a:rPr lang="en-US" dirty="0"/>
              <a:t>Stochastic Modeling and Cellular Automata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1700213"/>
            <a:ext cx="6778625" cy="4968875"/>
          </a:xfrm>
        </p:spPr>
        <p:txBody>
          <a:bodyPr/>
          <a:lstStyle/>
          <a:p>
            <a:r>
              <a:rPr lang="en-US" dirty="0"/>
              <a:t>Stochastic Models -  used to estimate the probability of various outcomes while allowing for randomness in one or more inputs over time</a:t>
            </a:r>
          </a:p>
          <a:p>
            <a:r>
              <a:rPr lang="en-US" dirty="0"/>
              <a:t>A forest fire is modeled as a stochastic event with an effective fire spread probability which is a function of three probabilities that characterize:</a:t>
            </a:r>
          </a:p>
          <a:p>
            <a:pPr lvl="1"/>
            <a:r>
              <a:rPr lang="en-US" dirty="0"/>
              <a:t>The proportion of trees on the grid</a:t>
            </a:r>
          </a:p>
          <a:p>
            <a:pPr lvl="1"/>
            <a:r>
              <a:rPr lang="en-US" dirty="0"/>
              <a:t>The probability of a tree being set on fire</a:t>
            </a:r>
          </a:p>
          <a:p>
            <a:pPr lvl="1"/>
            <a:r>
              <a:rPr lang="en-US" dirty="0"/>
              <a:t>The probability of the fire spreading to another tree</a:t>
            </a:r>
          </a:p>
          <a:p>
            <a:pPr marL="400050"/>
            <a:r>
              <a:rPr lang="en-US" dirty="0"/>
              <a:t>Cellular Automaton:</a:t>
            </a:r>
          </a:p>
          <a:p>
            <a:pPr marL="800100" lvl="1"/>
            <a:r>
              <a:rPr lang="en-US" dirty="0"/>
              <a:t>Grid of cells</a:t>
            </a:r>
          </a:p>
          <a:p>
            <a:pPr marL="800100" lvl="1"/>
            <a:r>
              <a:rPr lang="en-US" dirty="0"/>
              <a:t>Set of states each cell can be in</a:t>
            </a:r>
          </a:p>
          <a:p>
            <a:pPr marL="800100" lvl="1"/>
            <a:r>
              <a:rPr lang="en-US" dirty="0"/>
              <a:t>Set of rules to determine evolution of each 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Model/Cellular Automaton</a:t>
            </a:r>
            <a:endParaRPr lang="uk-UA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Grid of 100x100 cells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Empty, Tree/Fuel, or Fire/Burning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Four rules: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An empty cell becomes a tree at probability </a:t>
            </a:r>
            <a:r>
              <a:rPr lang="en-US" dirty="0" err="1"/>
              <a:t>tree_growth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 tree cell becomes a burning cell if at least one of its neighbors is a burning cell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 tree cell will ignite at probability </a:t>
            </a:r>
            <a:r>
              <a:rPr lang="en-US" dirty="0" err="1"/>
              <a:t>lightning_strike</a:t>
            </a:r>
            <a:r>
              <a:rPr lang="en-US" dirty="0"/>
              <a:t> even if no neighbor is burning (lightning or human error)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 burning cell becomes an empty cell</a:t>
            </a:r>
            <a:endParaRPr lang="uk-U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7EF66A-B5AD-40CC-BD91-868A8FED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176" y="1052736"/>
            <a:ext cx="2879676" cy="1152525"/>
          </a:xfrm>
        </p:spPr>
        <p:txBody>
          <a:bodyPr/>
          <a:lstStyle/>
          <a:p>
            <a:r>
              <a:rPr lang="en-US" dirty="0"/>
              <a:t>Simple Forest Fire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16D785F-21BC-49B1-B41A-1A0112C767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6" y="881665"/>
            <a:ext cx="4608512" cy="320830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BDA74E-8687-44CF-86BD-451D84FC4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95515"/>
            <a:ext cx="2988468" cy="181172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7658835-6A1B-4D37-9E29-CF19E4DCA7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365104"/>
            <a:ext cx="5544616" cy="228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12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forest_fire_dens2">
            <a:hlinkClick r:id="" action="ppaction://media"/>
            <a:extLst>
              <a:ext uri="{FF2B5EF4-FFF2-40B4-BE49-F238E27FC236}">
                <a16:creationId xmlns:a16="http://schemas.microsoft.com/office/drawing/2014/main" id="{F558E4CE-C3B5-40AC-BE9B-0F454A3D9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420" y="558415"/>
            <a:ext cx="7667159" cy="57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1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526C-C44A-44CF-A844-5D9836C7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AA401-D1EE-43A3-A992-F9C9A1926B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Weather and Topographical Factors</a:t>
            </a:r>
          </a:p>
          <a:p>
            <a:pPr lvl="1"/>
            <a:r>
              <a:rPr lang="en-US" dirty="0"/>
              <a:t>Wind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Slope</a:t>
            </a:r>
          </a:p>
          <a:p>
            <a:pPr lvl="1"/>
            <a:r>
              <a:rPr lang="en-US" dirty="0"/>
              <a:t>Barriers</a:t>
            </a:r>
          </a:p>
          <a:p>
            <a:pPr lvl="1"/>
            <a:r>
              <a:rPr lang="en-US" dirty="0"/>
              <a:t>Humidity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786E2-51B9-4EC4-8C9B-F9E3158C2D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95936" y="2348880"/>
            <a:ext cx="2376264" cy="166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8C42A7-A0F3-4294-9912-45812E9D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068960"/>
            <a:ext cx="2276872" cy="2276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CC253-9C19-4E4C-B4F0-3D36EA31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643014"/>
            <a:ext cx="2329462" cy="17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349A-49AC-41DD-B662-2E9B979B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76D17-0328-4572-A329-D63E961445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Fire spread can be impeded by barriers</a:t>
            </a:r>
          </a:p>
          <a:p>
            <a:r>
              <a:rPr lang="en-US" dirty="0"/>
              <a:t>Add blue to color list</a:t>
            </a:r>
          </a:p>
          <a:p>
            <a:r>
              <a:rPr lang="en-US" dirty="0"/>
              <a:t>Water cells don’t change</a:t>
            </a:r>
          </a:p>
          <a:p>
            <a:r>
              <a:rPr lang="en-US" dirty="0"/>
              <a:t>Define river</a:t>
            </a:r>
          </a:p>
        </p:txBody>
      </p:sp>
      <p:pic>
        <p:nvPicPr>
          <p:cNvPr id="5" name="forest_fire_barrier">
            <a:hlinkClick r:id="" action="ppaction://media"/>
            <a:extLst>
              <a:ext uri="{FF2B5EF4-FFF2-40B4-BE49-F238E27FC236}">
                <a16:creationId xmlns:a16="http://schemas.microsoft.com/office/drawing/2014/main" id="{95C0E9D9-9304-49F9-8314-F1C84A6D0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420888"/>
            <a:ext cx="4256782" cy="31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5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76E8-FD09-45B9-A5AA-4F102297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8F3ED-FA94-4E8F-90CB-03D40F009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Fire spreads faster in the direction the wind is blowing</a:t>
            </a:r>
          </a:p>
          <a:p>
            <a:r>
              <a:rPr lang="en-US" dirty="0"/>
              <a:t>Modified neighborhood</a:t>
            </a:r>
          </a:p>
          <a:p>
            <a:r>
              <a:rPr lang="en-US" dirty="0"/>
              <a:t>Change to rules</a:t>
            </a:r>
          </a:p>
        </p:txBody>
      </p:sp>
      <p:pic>
        <p:nvPicPr>
          <p:cNvPr id="6" name="forest_fire_wind">
            <a:hlinkClick r:id="" action="ppaction://media"/>
            <a:extLst>
              <a:ext uri="{FF2B5EF4-FFF2-40B4-BE49-F238E27FC236}">
                <a16:creationId xmlns:a16="http://schemas.microsoft.com/office/drawing/2014/main" id="{C783F0F8-0A1F-46ED-A11D-FED8D14AE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3968" y="2420888"/>
            <a:ext cx="4688830" cy="35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9044-DB5C-4413-B73D-4B3D8E5B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7B81-3084-419E-B693-25BD57159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636912"/>
            <a:ext cx="3527747" cy="3887787"/>
          </a:xfrm>
        </p:spPr>
        <p:txBody>
          <a:bodyPr/>
          <a:lstStyle/>
          <a:p>
            <a:r>
              <a:rPr lang="en-US" sz="2800" dirty="0"/>
              <a:t>Fire spreads faster at higher temperatures</a:t>
            </a:r>
          </a:p>
          <a:p>
            <a:r>
              <a:rPr lang="en-US" sz="2800" dirty="0"/>
              <a:t>Added colors</a:t>
            </a:r>
          </a:p>
          <a:p>
            <a:r>
              <a:rPr lang="en-US" sz="2800" dirty="0"/>
              <a:t>Manipulated interval parameter</a:t>
            </a:r>
          </a:p>
        </p:txBody>
      </p:sp>
      <p:pic>
        <p:nvPicPr>
          <p:cNvPr id="4" name="forest_fire_temp">
            <a:hlinkClick r:id="" action="ppaction://media"/>
            <a:extLst>
              <a:ext uri="{FF2B5EF4-FFF2-40B4-BE49-F238E27FC236}">
                <a16:creationId xmlns:a16="http://schemas.microsoft.com/office/drawing/2014/main" id="{627FC179-2368-47B5-8B37-0C14634EF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1960" y="2493963"/>
            <a:ext cx="4688830" cy="35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346</TotalTime>
  <Words>300</Words>
  <Application>Microsoft Office PowerPoint</Application>
  <PresentationFormat>On-screen Show (4:3)</PresentationFormat>
  <Paragraphs>51</Paragraphs>
  <Slides>12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Futura LT Book</vt:lpstr>
      <vt:lpstr>template</vt:lpstr>
      <vt:lpstr>Custom Design</vt:lpstr>
      <vt:lpstr>Forest Fire Simulation – Weather and Topographical Related Factors</vt:lpstr>
      <vt:lpstr>Stochastic Modeling and Cellular Automata</vt:lpstr>
      <vt:lpstr>Our Model/Cellular Automaton</vt:lpstr>
      <vt:lpstr>Simple Forest Fire</vt:lpstr>
      <vt:lpstr>PowerPoint Presentation</vt:lpstr>
      <vt:lpstr>Additional Factors</vt:lpstr>
      <vt:lpstr>Barrier Model</vt:lpstr>
      <vt:lpstr>Wind Model</vt:lpstr>
      <vt:lpstr>Temperature Model</vt:lpstr>
      <vt:lpstr>Humidity Model</vt:lpstr>
      <vt:lpstr>Combination of Factors</vt:lpstr>
      <vt:lpstr>PowerPoint Presentation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ADMIN</dc:creator>
  <cp:lastModifiedBy>Antonio Jordan</cp:lastModifiedBy>
  <cp:revision>27</cp:revision>
  <dcterms:created xsi:type="dcterms:W3CDTF">2014-06-03T13:22:44Z</dcterms:created>
  <dcterms:modified xsi:type="dcterms:W3CDTF">2021-05-12T02:56:22Z</dcterms:modified>
</cp:coreProperties>
</file>